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69" r:id="rId3"/>
    <p:sldMasterId id="2147483676" r:id="rId4"/>
    <p:sldMasterId id="2147483690" r:id="rId5"/>
    <p:sldMasterId id="2147483697" r:id="rId6"/>
  </p:sldMasterIdLst>
  <p:notesMasterIdLst>
    <p:notesMasterId r:id="rId32"/>
  </p:notesMasterIdLst>
  <p:handoutMasterIdLst>
    <p:handoutMasterId r:id="rId33"/>
  </p:handoutMasterIdLst>
  <p:sldIdLst>
    <p:sldId id="482" r:id="rId7"/>
    <p:sldId id="483" r:id="rId8"/>
    <p:sldId id="488" r:id="rId9"/>
    <p:sldId id="446" r:id="rId10"/>
    <p:sldId id="447" r:id="rId11"/>
    <p:sldId id="454" r:id="rId12"/>
    <p:sldId id="456" r:id="rId13"/>
    <p:sldId id="463" r:id="rId14"/>
    <p:sldId id="467" r:id="rId15"/>
    <p:sldId id="468" r:id="rId16"/>
    <p:sldId id="469" r:id="rId17"/>
    <p:sldId id="472" r:id="rId18"/>
    <p:sldId id="470" r:id="rId19"/>
    <p:sldId id="443" r:id="rId20"/>
    <p:sldId id="439" r:id="rId21"/>
    <p:sldId id="474" r:id="rId22"/>
    <p:sldId id="475" r:id="rId23"/>
    <p:sldId id="477" r:id="rId24"/>
    <p:sldId id="441" r:id="rId25"/>
    <p:sldId id="487" r:id="rId26"/>
    <p:sldId id="478" r:id="rId27"/>
    <p:sldId id="444" r:id="rId28"/>
    <p:sldId id="486" r:id="rId29"/>
    <p:sldId id="431" r:id="rId30"/>
    <p:sldId id="485" r:id="rId3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A35E"/>
    <a:srgbClr val="7F7F7F"/>
    <a:srgbClr val="FFFFFF"/>
    <a:srgbClr val="C6C0AA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15" autoAdjust="0"/>
    <p:restoredTop sz="71220" autoAdjust="0"/>
  </p:normalViewPr>
  <p:slideViewPr>
    <p:cSldViewPr>
      <p:cViewPr varScale="1">
        <p:scale>
          <a:sx n="68" d="100"/>
          <a:sy n="68" d="100"/>
        </p:scale>
        <p:origin x="652" y="5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6" d="100"/>
          <a:sy n="66" d="100"/>
        </p:scale>
        <p:origin x="3134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5.xml"/><Relationship Id="rId34" Type="http://schemas.openxmlformats.org/officeDocument/2006/relationships/commentAuthors" Target="comment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6/1/2016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24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 – Matches any non-digit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16072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Non</a:t>
            </a:r>
            <a:r>
              <a:rPr lang="en-GB" baseline="0" dirty="0"/>
              <a:t> capturing groups are necessary when you want to exclude alternations captured as a group.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71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21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78266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22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1610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57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Calibri"/>
              </a:rPr>
              <a:t>© Software University Foundation – </a:t>
            </a:r>
            <a:r>
              <a:rPr lang="en-US" u="sng">
                <a:solidFill>
                  <a:prstClr val="black"/>
                </a:solidFill>
                <a:latin typeface="Calibri"/>
                <a:hlinkClick r:id="rId3"/>
              </a:rPr>
              <a:t>http://softuni.org</a:t>
            </a:r>
            <a:endParaRPr lang="en-US">
              <a:solidFill>
                <a:prstClr val="black"/>
              </a:solidFill>
              <a:latin typeface="Calibri"/>
            </a:endParaRPr>
          </a:p>
          <a:p>
            <a:r>
              <a:rPr lang="en-US">
                <a:solidFill>
                  <a:prstClr val="black"/>
                </a:solidFill>
                <a:latin typeface="Calibri"/>
              </a:rPr>
              <a:t>This work is licensed under the </a:t>
            </a:r>
            <a:r>
              <a:rPr lang="en-US" u="sng" noProof="1">
                <a:solidFill>
                  <a:prstClr val="black"/>
                </a:solidFill>
                <a:latin typeface="Calibri"/>
                <a:hlinkClick r:id="rId4"/>
              </a:rPr>
              <a:t>Creative Commons Attribution-NonCommercial-ShareAlike</a:t>
            </a:r>
            <a:r>
              <a:rPr lang="en-US" noProof="1">
                <a:solidFill>
                  <a:prstClr val="black"/>
                </a:solidFill>
                <a:latin typeface="Calibri"/>
              </a:rPr>
              <a:t> </a:t>
            </a:r>
            <a:r>
              <a:rPr lang="en-US">
                <a:solidFill>
                  <a:prstClr val="black"/>
                </a:solidFill>
                <a:latin typeface="Calibri"/>
              </a:rPr>
              <a:t>license.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6876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4453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345246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25352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21031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00554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735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178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741864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12893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272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1014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8656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34299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3286082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084560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07197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7183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4025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423640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69552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5041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387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594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2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4669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94044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6/1/2016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1477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" TargetMode="External"/><Relationship Id="rId7" Type="http://schemas.openxmlformats.org/officeDocument/2006/relationships/hyperlink" Target="http://www.regular-expressions.info/tutorial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gexone.com/" TargetMode="External"/><Relationship Id="rId5" Type="http://schemas.openxmlformats.org/officeDocument/2006/relationships/hyperlink" Target="http://docs.oracle.com/javase/7/docs/api/java/util/regex/Matcher.html#group%28int%29" TargetMode="External"/><Relationship Id="rId4" Type="http://schemas.openxmlformats.org/officeDocument/2006/relationships/hyperlink" Target="http://regexr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29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5.png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2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77/advanced-java-may-2016" TargetMode="External"/><Relationship Id="rId10" Type="http://schemas.openxmlformats.org/officeDocument/2006/relationships/image" Target="../media/image24.png"/><Relationship Id="rId19" Type="http://schemas.openxmlformats.org/officeDocument/2006/relationships/image" Target="../media/image28.png"/><Relationship Id="rId4" Type="http://schemas.openxmlformats.org/officeDocument/2006/relationships/image" Target="../media/image21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hyperlink" Target="http://creativecommons.org/licenses/by-nc-sa/3.0/deed.en_US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4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pPr lvl="0"/>
            <a:r>
              <a:rPr lang="en-US" sz="3200" b="1" spc="100" dirty="0">
                <a:solidFill>
                  <a:srgbClr val="F0A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/^Hel{2}o\s*World\n$/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257800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5626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968769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100458" y="3807578"/>
            <a:ext cx="1494640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Advanced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Java</a:t>
            </a:r>
          </a:p>
        </p:txBody>
      </p:sp>
      <p:pic>
        <p:nvPicPr>
          <p:cNvPr id="17" name="Picture 16" descr="http://softuni.org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image2.jpeg"/>
          <p:cNvPicPr>
            <a:picLocks noGrp="1"/>
          </p:cNvPicPr>
          <p:nvPr>
            <p:ph type="pic" sz="quarter" idx="16"/>
          </p:nvPr>
        </p:nvPicPr>
        <p:blipFill>
          <a:blip r:embed="rId9" cstate="print">
            <a:extLst/>
          </a:blip>
          <a:srcRect l="2237" r="2237"/>
          <a:stretch>
            <a:fillRect/>
          </a:stretch>
        </p:blipFill>
        <p:spPr>
          <a:xfrm>
            <a:off x="6767513" y="3733800"/>
            <a:ext cx="4722812" cy="2438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94945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(?:subexpression)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sz="3200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Defines a non-capturing group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Constructs (2)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6612" y="1998070"/>
            <a:ext cx="4191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^(?:Hi|hello),\s*(\w+)$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042638" y="1998070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Hi, Peter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30325" y="1970617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780213" y="2115601"/>
            <a:ext cx="914400" cy="246599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93825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Backreference</a:t>
            </a:r>
            <a:r>
              <a:rPr lang="en-US" dirty="0"/>
              <a:t> Constructs</a:t>
            </a:r>
          </a:p>
        </p:txBody>
      </p:sp>
      <p:pic>
        <p:nvPicPr>
          <p:cNvPr id="10242" name="Picture 2" descr="http://i.stack.imgur.com/QCG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860" y="2406861"/>
            <a:ext cx="4067175" cy="197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031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\number</a:t>
            </a:r>
            <a:r>
              <a:rPr lang="en-US" noProof="1">
                <a:cs typeface="Consolas" panose="020B0609020204030204" pitchFamily="49" charset="0"/>
              </a:rPr>
              <a:t> – matches the value of a numbered subexpression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\k&lt;name&gt;</a:t>
            </a:r>
            <a:r>
              <a:rPr lang="en-US" noProof="1">
                <a:cs typeface="Consolas" panose="020B0609020204030204" pitchFamily="49" charset="0"/>
              </a:rPr>
              <a:t> – matches the value of a named 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Backreference Constructs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806816" y="1980659"/>
            <a:ext cx="4800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)\d{2}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\1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\d{4}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170612" y="1766458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16095" y="1957229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37" name="Rectangle 36"/>
          <p:cNvSpPr>
            <a:spLocks noChangeArrowheads="1"/>
          </p:cNvSpPr>
          <p:nvPr/>
        </p:nvSpPr>
        <p:spPr bwMode="auto">
          <a:xfrm>
            <a:off x="806815" y="4900064"/>
            <a:ext cx="6125797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&gt;-|\/)\d{2}\k&lt;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&gt;\d{4}</a:t>
            </a: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7715729" y="4755033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161212" y="490006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93135" y="1857532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ounded Rectangle 15"/>
          <p:cNvSpPr/>
          <p:nvPr/>
        </p:nvSpPr>
        <p:spPr>
          <a:xfrm>
            <a:off x="6191581" y="2211491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ounded Rectangle 16"/>
          <p:cNvSpPr/>
          <p:nvPr/>
        </p:nvSpPr>
        <p:spPr>
          <a:xfrm>
            <a:off x="7717283" y="4861469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ounded Rectangle 17"/>
          <p:cNvSpPr/>
          <p:nvPr/>
        </p:nvSpPr>
        <p:spPr>
          <a:xfrm>
            <a:off x="7715729" y="5215428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25152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Playing with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3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Built-In Regex Classes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0620" b="13081"/>
          <a:stretch/>
        </p:blipFill>
        <p:spPr>
          <a:xfrm>
            <a:off x="2894012" y="1905000"/>
            <a:ext cx="6023306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250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</a:t>
            </a:r>
            <a:r>
              <a:rPr lang="en-US" noProof="1"/>
              <a:t>supports a built-in regular expression classes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java.util.regex.Pattern</a:t>
            </a: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java.util.regex.Matcher</a:t>
            </a:r>
            <a:endParaRPr lang="en-US" sz="3000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sz="3000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6612" y="3733800"/>
            <a:ext cx="10439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Pattern pattern = Pattern.compile("a*b");</a:t>
            </a:r>
          </a:p>
          <a:p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Matcher matcher = pattern.matcher("aaaab");</a:t>
            </a:r>
          </a:p>
          <a:p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boolean match = matcher.find();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138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Pattern.matches(String pattern, String text)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determines whether the text matches the pattern 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Validating String By Pattern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38400"/>
            <a:ext cx="10439400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tring text = "Today is 2015-05-11";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tring pattern = "\\d{4}-\\d{2}-\\d{2}";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bool containsValidDate = Pattern.matches(pattern, 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System.out.print(containsValidDate); //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rue</a:t>
            </a:r>
          </a:p>
        </p:txBody>
      </p:sp>
    </p:spTree>
    <p:extLst>
      <p:ext uri="{BB962C8B-B14F-4D97-AF65-F5344CB8AC3E}">
        <p14:creationId xmlns:p14="http://schemas.microsoft.com/office/powerpoint/2010/main" val="1500640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find()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noProof="1">
                <a:cs typeface="Consolas" panose="020B0609020204030204" pitchFamily="49" charset="0"/>
              </a:rPr>
              <a:t>gets the first match that corresponds to the pattern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for a Single Match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86284"/>
            <a:ext cx="10439400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"([A-Z][a-z]+): (\\d+)";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Pattern regex = Pattern.compile(pattern);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Matcher matcher = regex.matcher(text);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matcher.find();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System.out.println(matcher.groupCount()); // 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System.out.println("Matched text: " + matcher.group(0));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System.out.println("Name: " + matcher.group(1)); // Nakov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System.out.println("Number: " + matcher.group(2)); // 123</a:t>
            </a:r>
          </a:p>
        </p:txBody>
      </p:sp>
    </p:spTree>
    <p:extLst>
      <p:ext uri="{BB962C8B-B14F-4D97-AF65-F5344CB8AC3E}">
        <p14:creationId xmlns:p14="http://schemas.microsoft.com/office/powerpoint/2010/main" val="20575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replaceAll(String replacement)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sz="3000" noProof="1">
                <a:cs typeface="Consolas" panose="020B0609020204030204" pitchFamily="49" charset="0"/>
              </a:rPr>
              <a:t>replaces all strings that match the pattern with the provided replacement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With Regex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6181" y="2261901"/>
            <a:ext cx="10693285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123, Branson: 456";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"\\d{3}";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replacement = "999";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Pattern regex = Pattern.compile(pattern);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Matcher matcher = regex.matcher(text);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result = matcher.replaceAll(replacement);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System.out.println(result);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Nakov: 999, Branson: 999</a:t>
            </a: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490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split(String pattern)</a:t>
            </a:r>
            <a:r>
              <a:rPr lang="en-US" noProof="1">
                <a:latin typeface="+mj-lt"/>
              </a:rPr>
              <a:t> – splits the text by the pattern</a:t>
            </a:r>
          </a:p>
          <a:p>
            <a:pPr lvl="1"/>
            <a:r>
              <a:rPr lang="en-US" noProof="1">
                <a:latin typeface="+mj-lt"/>
              </a:rPr>
              <a:t>Returns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tring[]</a:t>
            </a:r>
            <a:r>
              <a:rPr lang="en-US" noProof="1">
                <a:latin typeface="+mj-lt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With Regex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903" y="2667000"/>
            <a:ext cx="10693285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tring text = "1   2 3      4";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tring pattern = "\\s+";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tring[] results = text.split(pattern);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System.out.print(String.join(", ", results)); // 1, 2, 3, 4</a:t>
            </a:r>
          </a:p>
        </p:txBody>
      </p:sp>
    </p:spTree>
    <p:extLst>
      <p:ext uri="{BB962C8B-B14F-4D97-AF65-F5344CB8AC3E}">
        <p14:creationId xmlns:p14="http://schemas.microsoft.com/office/powerpoint/2010/main" val="392931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Regular Expressions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Characters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Operators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Constructs</a:t>
            </a:r>
            <a:endParaRPr lang="bg-BG" dirty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Regular Expressions in Java</a:t>
            </a:r>
            <a:endParaRPr lang="bg-BG" dirty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Helpful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48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Built-in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684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Resources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3"/>
              </a:rPr>
              <a:t>https://regex101.com</a:t>
            </a:r>
            <a:r>
              <a:rPr lang="en-US" sz="3200" dirty="0"/>
              <a:t> and </a:t>
            </a:r>
            <a:r>
              <a:rPr lang="en-US" sz="3200" dirty="0">
                <a:hlinkClick r:id="rId4"/>
              </a:rPr>
              <a:t>http://regexr.com</a:t>
            </a:r>
            <a:r>
              <a:rPr lang="en-US" sz="3200" dirty="0"/>
              <a:t> – websites to test Regex using different programming languages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5"/>
              </a:rPr>
              <a:t>http://docs.oracle.com/javase/7/docs/api/java/util/regex/Matcher</a:t>
            </a:r>
            <a:r>
              <a:rPr lang="en-US" sz="3200" dirty="0"/>
              <a:t> – a quick reference for Regex from Oracle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6"/>
              </a:rPr>
              <a:t>http://regexone.com</a:t>
            </a:r>
            <a:r>
              <a:rPr lang="en-US" sz="3200" dirty="0"/>
              <a:t> – interactive tutorials for Regex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>
                <a:hlinkClick r:id="rId7"/>
              </a:rPr>
              <a:t>http://www.regular-expressions.info/tutorial.html</a:t>
            </a:r>
            <a:r>
              <a:rPr lang="en-US" sz="3200" dirty="0"/>
              <a:t> – </a:t>
            </a:r>
            <a:br>
              <a:rPr lang="en-US" sz="3200" dirty="0"/>
            </a:br>
            <a:r>
              <a:rPr lang="en-US" sz="3200" dirty="0"/>
              <a:t>a comprehensive tutorial on regular expressions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39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Regular expressions </a:t>
            </a:r>
            <a:r>
              <a:rPr lang="en-US" dirty="0"/>
              <a:t>describe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patterns</a:t>
            </a:r>
            <a:r>
              <a:rPr lang="en-US" dirty="0"/>
              <a:t> for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/>
              <a:t>searching through text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Define special characters, operators and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sz="3200" dirty="0"/>
              <a:t>constructs for building complex patterns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Powerful tool for extracting specific data from text or validating strings (e.g. email/username validator)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Java provides a 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  <a:r>
              <a:rPr lang="en-US" dirty="0"/>
              <a:t> classes 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Supports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matching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validating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splitting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replacing</a:t>
            </a:r>
            <a:r>
              <a:rPr lang="en-US" dirty="0"/>
              <a:t> strings by a pattern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209" y="1295400"/>
            <a:ext cx="2819400" cy="209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755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https://softuni.bg/trainings/1377/advanced-java-may-2016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592469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398" dirty="0"/>
          </a:p>
          <a:p>
            <a:endParaRPr lang="bg-BG" sz="2398" dirty="0"/>
          </a:p>
          <a:p>
            <a:endParaRPr lang="en-US" sz="2398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1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4"/>
              </a:rPr>
              <a:t>CC-BY-NC-SA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2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4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877" y="3281309"/>
            <a:ext cx="3168298" cy="1108513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556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#6772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88357338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[nvj]</a:t>
            </a:r>
            <a:r>
              <a:rPr lang="en-US" noProof="1"/>
              <a:t> matches any character that is either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[^abc]</a:t>
            </a:r>
            <a:r>
              <a:rPr lang="en-US" noProof="1"/>
              <a:t> – matches any character that is not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0-9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sz="3000" noProof="1"/>
              <a:t> </a:t>
            </a:r>
            <a:r>
              <a:rPr lang="en-US" noProof="1"/>
              <a:t>- </a:t>
            </a:r>
            <a:r>
              <a:rPr lang="en-US" sz="3000" noProof="1"/>
              <a:t>Character range: </a:t>
            </a:r>
            <a:r>
              <a:rPr lang="bg-BG" sz="3000" noProof="1"/>
              <a:t>М</a:t>
            </a:r>
            <a:r>
              <a:rPr lang="en-US" noProof="1"/>
              <a:t>atches any digit frm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/>
              <a:t> to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916789"/>
            <a:ext cx="10287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node.js v0.12.2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1" y="3200400"/>
            <a:ext cx="102870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Abraham Lincoln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2" y="46482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 1519 Leonardo da Vinci died at the age of 67.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892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ounded Rectangle 11"/>
          <p:cNvSpPr/>
          <p:nvPr/>
        </p:nvSpPr>
        <p:spPr>
          <a:xfrm>
            <a:off x="1746971" y="201930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ounded Rectangle 12"/>
          <p:cNvSpPr/>
          <p:nvPr/>
        </p:nvSpPr>
        <p:spPr>
          <a:xfrm>
            <a:off x="2267554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ounded Rectangle 13"/>
          <p:cNvSpPr/>
          <p:nvPr/>
        </p:nvSpPr>
        <p:spPr>
          <a:xfrm>
            <a:off x="1293812" y="3290416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ounded Rectangle 14"/>
          <p:cNvSpPr/>
          <p:nvPr/>
        </p:nvSpPr>
        <p:spPr>
          <a:xfrm>
            <a:off x="1607207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ounded Rectangle 15"/>
          <p:cNvSpPr/>
          <p:nvPr/>
        </p:nvSpPr>
        <p:spPr>
          <a:xfrm>
            <a:off x="1952646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ounded Rectangle 16"/>
          <p:cNvSpPr/>
          <p:nvPr/>
        </p:nvSpPr>
        <p:spPr>
          <a:xfrm>
            <a:off x="2256585" y="3284930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ounded Rectangle 17"/>
          <p:cNvSpPr/>
          <p:nvPr/>
        </p:nvSpPr>
        <p:spPr>
          <a:xfrm>
            <a:off x="936856" y="3284931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Rounded Rectangle 18"/>
          <p:cNvSpPr/>
          <p:nvPr/>
        </p:nvSpPr>
        <p:spPr>
          <a:xfrm>
            <a:off x="2956589" y="3284931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ounded Rectangle 19"/>
          <p:cNvSpPr/>
          <p:nvPr/>
        </p:nvSpPr>
        <p:spPr>
          <a:xfrm>
            <a:off x="1385280" y="4732731"/>
            <a:ext cx="75892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Rounded Rectangle 20"/>
          <p:cNvSpPr/>
          <p:nvPr/>
        </p:nvSpPr>
        <p:spPr>
          <a:xfrm>
            <a:off x="8468804" y="4739317"/>
            <a:ext cx="3810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32238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34644" y="1908661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760412" y="3246612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23350" y="1993192"/>
            <a:ext cx="70251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1" name="Rounded Rectangle 30"/>
          <p:cNvSpPr/>
          <p:nvPr/>
        </p:nvSpPr>
        <p:spPr>
          <a:xfrm>
            <a:off x="1679955" y="2005587"/>
            <a:ext cx="51424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2" name="Rounded Rectangle 31"/>
          <p:cNvSpPr/>
          <p:nvPr/>
        </p:nvSpPr>
        <p:spPr>
          <a:xfrm>
            <a:off x="1525870" y="3331143"/>
            <a:ext cx="154086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3" name="Rounded Rectangle 32"/>
          <p:cNvSpPr/>
          <p:nvPr/>
        </p:nvSpPr>
        <p:spPr>
          <a:xfrm>
            <a:off x="2225507" y="3331142"/>
            <a:ext cx="135430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5616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noProof="1">
              <a:latin typeface="+mj-lt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56212" y="179896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56212" y="4807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6612" y="1974727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\+\d*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36612" y="3499352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\+\d+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256212" y="3283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36612" y="4832304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\+\d?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56651" y="1956038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87824" y="346611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87824" y="483230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5355172" y="1886335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5" name="Rounded Rectangle 24"/>
          <p:cNvSpPr/>
          <p:nvPr/>
        </p:nvSpPr>
        <p:spPr>
          <a:xfrm>
            <a:off x="5332411" y="2236937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6" name="Rounded Rectangle 25"/>
          <p:cNvSpPr/>
          <p:nvPr/>
        </p:nvSpPr>
        <p:spPr>
          <a:xfrm>
            <a:off x="5332411" y="3406700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ounded Rectangle 26"/>
          <p:cNvSpPr/>
          <p:nvPr/>
        </p:nvSpPr>
        <p:spPr>
          <a:xfrm>
            <a:off x="5347912" y="4916835"/>
            <a:ext cx="3655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8" name="Rounded Rectangle 27"/>
          <p:cNvSpPr/>
          <p:nvPr/>
        </p:nvSpPr>
        <p:spPr>
          <a:xfrm>
            <a:off x="5347912" y="5238541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12925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Escapes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will need to look for special characters like new lines or tabulations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3352800"/>
            <a:ext cx="103632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	Peter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Phone: +359882042353</a:t>
            </a:r>
          </a:p>
        </p:txBody>
      </p:sp>
      <p:sp>
        <p:nvSpPr>
          <p:cNvPr id="21" name="AutoShape 7"/>
          <p:cNvSpPr>
            <a:spLocks noChangeArrowheads="1"/>
          </p:cNvSpPr>
          <p:nvPr/>
        </p:nvSpPr>
        <p:spPr bwMode="auto">
          <a:xfrm>
            <a:off x="608012" y="2492610"/>
            <a:ext cx="2802504" cy="609600"/>
          </a:xfrm>
          <a:prstGeom prst="wedgeRoundRectCallout">
            <a:avLst>
              <a:gd name="adj1" fmla="val -6957"/>
              <a:gd name="adj2" fmla="val 1177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This is a “tab”</a:t>
            </a:r>
          </a:p>
        </p:txBody>
      </p:sp>
      <p:sp>
        <p:nvSpPr>
          <p:cNvPr id="22" name="AutoShape 7"/>
          <p:cNvSpPr>
            <a:spLocks noChangeArrowheads="1"/>
          </p:cNvSpPr>
          <p:nvPr/>
        </p:nvSpPr>
        <p:spPr bwMode="auto">
          <a:xfrm>
            <a:off x="3828114" y="2362200"/>
            <a:ext cx="2875897" cy="740010"/>
          </a:xfrm>
          <a:prstGeom prst="wedgeRoundRectCallout">
            <a:avLst>
              <a:gd name="adj1" fmla="val -79049"/>
              <a:gd name="adj2" fmla="val 11459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Then we have a new line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84212" y="5562600"/>
            <a:ext cx="4648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Name:\t\w+\nPhone:\s*\+\d+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17458" y="3409406"/>
            <a:ext cx="2187040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5" name="Rounded Rectangle 24"/>
          <p:cNvSpPr/>
          <p:nvPr/>
        </p:nvSpPr>
        <p:spPr>
          <a:xfrm>
            <a:off x="717458" y="3778567"/>
            <a:ext cx="3471954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6" name="Rounded Rectangle 25"/>
          <p:cNvSpPr/>
          <p:nvPr/>
        </p:nvSpPr>
        <p:spPr>
          <a:xfrm>
            <a:off x="1553685" y="335279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ounded Rectangle 26"/>
          <p:cNvSpPr/>
          <p:nvPr/>
        </p:nvSpPr>
        <p:spPr>
          <a:xfrm>
            <a:off x="1598612" y="5562600"/>
            <a:ext cx="381000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8" name="Rounded Rectangle 27"/>
          <p:cNvSpPr/>
          <p:nvPr/>
        </p:nvSpPr>
        <p:spPr>
          <a:xfrm>
            <a:off x="2438784" y="5566954"/>
            <a:ext cx="381000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9" name="Rounded Rectangle 28"/>
          <p:cNvSpPr/>
          <p:nvPr/>
        </p:nvSpPr>
        <p:spPr>
          <a:xfrm>
            <a:off x="2772885" y="3352797"/>
            <a:ext cx="273527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188815" y="4419600"/>
            <a:ext cx="11958820" cy="833812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can use character escapes in our RegEx like that: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41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^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start at the beginning of the string or line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occur at the end of the string or before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</a:p>
          <a:p>
            <a:pPr lvl="1"/>
            <a:r>
              <a:rPr lang="en-US" noProof="1">
                <a:latin typeface="+mj-lt"/>
                <a:cs typeface="Consolas" panose="020B0609020204030204" pitchFamily="49" charset="0"/>
              </a:rPr>
              <a:t>Example – username validation pattern: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2">
              <a:spcBef>
                <a:spcPts val="1500"/>
              </a:spcBef>
            </a:pPr>
            <a:r>
              <a:rPr lang="en-US" noProof="1">
                <a:latin typeface="+mj-lt"/>
                <a:cs typeface="Consolas" panose="020B0609020204030204" pitchFamily="49" charset="0"/>
              </a:rPr>
              <a:t>Note: Test one by one,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asserts string 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Anchors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7618412" y="2590800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^\w{6,12}$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912812" y="3243801"/>
            <a:ext cx="102870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jeff_butt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short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johnny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too_long_username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!lleg@l_ch@rs</a:t>
            </a:r>
          </a:p>
        </p:txBody>
      </p:sp>
      <p:pic>
        <p:nvPicPr>
          <p:cNvPr id="1026" name="Picture 2" descr="http://to-hatch.co.uk/wp-content/uploads/2011/09/shutterstock_80294515-578x38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016" y="3252540"/>
            <a:ext cx="2755954" cy="182141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989010" y="3358071"/>
            <a:ext cx="1524001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ounded Rectangle 10"/>
          <p:cNvSpPr/>
          <p:nvPr/>
        </p:nvSpPr>
        <p:spPr>
          <a:xfrm>
            <a:off x="989010" y="4082236"/>
            <a:ext cx="1066802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42519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(subexpression)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captures the matched subexpression and assigns it a number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(?&lt;name&gt;subexpression)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</a:t>
            </a:r>
            <a:r>
              <a:rPr lang="en-US" noProof="1"/>
              <a:t>Captures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the matched subexpression into a named group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Constructs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2811" y="2438400"/>
            <a:ext cx="349293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\d{2}-(\w{3})-\d{4}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32412" y="2469177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4641" y="240762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912811" y="4359773"/>
            <a:ext cx="473863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&gt;\w{3})-\d{4}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475413" y="4391981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03266" y="4330426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9" name="AutoShape 23"/>
          <p:cNvSpPr>
            <a:spLocks noChangeArrowheads="1"/>
          </p:cNvSpPr>
          <p:nvPr/>
        </p:nvSpPr>
        <p:spPr bwMode="auto">
          <a:xfrm>
            <a:off x="2817812" y="5258674"/>
            <a:ext cx="3984903" cy="1012172"/>
          </a:xfrm>
          <a:prstGeom prst="wedgeRoundRectCallout">
            <a:avLst>
              <a:gd name="adj1" fmla="val -41997"/>
              <a:gd name="adj2" fmla="val -9695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Names the captured group 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month</a:t>
            </a:r>
            <a:r>
              <a:rPr lang="en-US" sz="2800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</a:t>
            </a:r>
            <a:endParaRPr lang="bg-BG" sz="28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417143" y="2547143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X`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546157" y="4476512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ounded Rectangle 17"/>
          <p:cNvSpPr/>
          <p:nvPr/>
        </p:nvSpPr>
        <p:spPr>
          <a:xfrm>
            <a:off x="5942012" y="246917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Rounded Rectangle 18"/>
          <p:cNvSpPr/>
          <p:nvPr/>
        </p:nvSpPr>
        <p:spPr>
          <a:xfrm>
            <a:off x="7087612" y="4404066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04213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5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1219</Words>
  <Application>Microsoft Office PowerPoint</Application>
  <PresentationFormat>Custom</PresentationFormat>
  <Paragraphs>252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2_SoftUni 16x9</vt:lpstr>
      <vt:lpstr>4_SoftUni 16x9</vt:lpstr>
      <vt:lpstr>5_SoftUni 16x9</vt:lpstr>
      <vt:lpstr>Regular Expressions</vt:lpstr>
      <vt:lpstr>Table of Contents</vt:lpstr>
      <vt:lpstr>Questions</vt:lpstr>
      <vt:lpstr>Character Classes</vt:lpstr>
      <vt:lpstr>Character Classes (2)</vt:lpstr>
      <vt:lpstr>Quantifiers</vt:lpstr>
      <vt:lpstr>Character Escapes</vt:lpstr>
      <vt:lpstr>Anchors</vt:lpstr>
      <vt:lpstr>Grouping Constructs</vt:lpstr>
      <vt:lpstr>Grouping Constructs (2)</vt:lpstr>
      <vt:lpstr>Backreference Constructs</vt:lpstr>
      <vt:lpstr>Backreference Constructs</vt:lpstr>
      <vt:lpstr>Playing with RegEx</vt:lpstr>
      <vt:lpstr>Regular Expressions</vt:lpstr>
      <vt:lpstr>Regex</vt:lpstr>
      <vt:lpstr>Validating String By Pattern</vt:lpstr>
      <vt:lpstr>Checking for a Single Match</vt:lpstr>
      <vt:lpstr>Replacing With Regex</vt:lpstr>
      <vt:lpstr>Splitting With Regex</vt:lpstr>
      <vt:lpstr>Built-in RegEx</vt:lpstr>
      <vt:lpstr>Helpful Resources</vt:lpstr>
      <vt:lpstr>Summary</vt:lpstr>
      <vt:lpstr>Regular Expressions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Regular Expressions</dc:title>
  <dc:subject>C# Advanced Course</dc:subject>
  <dc:creator/>
  <cp:keywords>C#, regex, programming, course, SoftUni, Software University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2016-06-01T18:36:52Z</dcterms:modified>
  <cp:category>programming, software engineering, quality code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